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93FA72-4427-45CB-9504-9F23E529EB64}" type="datetimeFigureOut">
              <a:rPr lang="cs-CZ" smtClean="0"/>
              <a:pPr/>
              <a:t>18.8.2014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cs-CZ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BA93FA72-4427-45CB-9504-9F23E529EB64}" type="datetimeFigureOut">
              <a:rPr lang="cs-CZ" smtClean="0"/>
              <a:pPr/>
              <a:t>18.8.2014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setkání pracovní skupiny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„Život v obcích“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Silné, slabé stránky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2613183"/>
              </p:ext>
            </p:extLst>
          </p:nvPr>
        </p:nvGraphicFramePr>
        <p:xfrm>
          <a:off x="107505" y="1484784"/>
          <a:ext cx="8928992" cy="5692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263"/>
                <a:gridCol w="397841"/>
                <a:gridCol w="4163677"/>
                <a:gridCol w="344211"/>
              </a:tblGrid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Silné stránky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Slabé stránky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Výhodná geografická poloha regionu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Vysoký podíl osob využívajících tuhá paliva (i přes možnost napojení na plynovod)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Dobré silniční napojení na Prahu (D8)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Špatný stav místních </a:t>
                      </a:r>
                      <a:r>
                        <a:rPr lang="cs-CZ" sz="1200" dirty="0" smtClean="0">
                          <a:effectLst/>
                        </a:rPr>
                        <a:t>komunikací a chodníků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Dobré železniční napojení na Prahu a Ústí nad Labem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Existence sociálně vyloučených lokalit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Dobrá dostupnost základních škol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Nízká úroveň vzdělání obyvatel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Dostatek ploch pro výstavbu rodinných domů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Absence kanalizace u části obcí a místních částí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Příznivé půdní a klimatické podmínky pro zemědělství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Nízká kvalita ovzduší (doprava, průmysl, topení tuhými palivy)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Fungující síť poskytovatelů soc. služeb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Nedostatečná kapacita mateřských škol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Tradice rostlinné výroby (chmelařství, vinařství, ovocnářství, zelinářství)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Existence černých skládek a nedostatek sběrných dvorů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Dlouhá tradice místních spolků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Vysoká míra nezaměstnanosti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Zvyšování podílu separovaného odpadu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Nedostatek aktivních lidí ochotných vést místní spolky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Snižování produkce odpadů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Nepříznivá věková struktura obyvatel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Vysoký podíl osob připojených na vodovod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Zchátralost a nevyužitelnost některých historických památek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44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Dobrá úroveň spolupráce MŠ a ZŠ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Nedostatek ploch pro aktivní trávení volného času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Vysoký podíl kanalizací napojených na čistírny odpadních vod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Špatné jazykové schopnosti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Komunitní plánovaní pro území ORP Roudnice nad Labem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/>
                </a:tc>
              </a:tr>
              <a:tr h="43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3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Příležitosti, hrozby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197015"/>
              </p:ext>
            </p:extLst>
          </p:nvPr>
        </p:nvGraphicFramePr>
        <p:xfrm>
          <a:off x="107504" y="1484784"/>
          <a:ext cx="8928992" cy="5408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3263"/>
                <a:gridCol w="397841"/>
                <a:gridCol w="4163678"/>
                <a:gridCol w="344210"/>
              </a:tblGrid>
              <a:tr h="226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Příležitosti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Hrozby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B.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Zvýšení atraktivity území vytvořením pracovních příležitostí pro kvalifikovanou pracovní sílu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Zhoršování stavu místních komunikací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Snaha o energetickou samostatnost a využívání obnovitelných zdrojů energie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Zvyšování ceny zemního plynu a další návrat k vytápění tuhými palivy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Rozvoj cyklodopravy a dalších forem alternativních druhů dopravy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Úbytek ekonomických subjektů v důsledku nepříznivých podmínek pro podnikání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26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Podpora výuky jazyků a dalších klíčových oborů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Nezájem o obory požadované trhem práce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Vybudování obchvatu Roudnice nad Labem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Nárůst napětí mezi většinovou společností a sociálně vyloučenými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Zvýšení atraktivity území rozvojem občanské vybavenosti obcí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Zvýšení intenzity dopravy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Rozšíření ploch pro trávení volného času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Úbytek pracovních míst v důsledku hospodářského útlumu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Spolupráce spolků a škol (zvýšení zájmu dětí o spolkovou činnost)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Pokračující trend stárnutí obyvatel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Podpora místní produkce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Odliv kvalitních pracovních kapacit (absolventi obvykle zůstávají v místě posledního studia)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Obnova kulturních památek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Snížení atraktivity území poklesem počtu škol a snížením občanské vybavenosti vesnic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55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Zmapování a likvidace starých ekologických zátěží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Zvyšování intenzity dopravy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55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Systematická výstavba sběrných dvorů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Snižování podpory sportu ze strany státu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03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Spolupráce škol a podnikatelů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Nárůst kriminality v důsledku ukončení práce se soc. vyloučenými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55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Vytvoření sociálních podniků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Riziko povodní a záplav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47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412776"/>
            <a:ext cx="87129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Podřipsko v roce 2020</a:t>
            </a:r>
            <a:r>
              <a:rPr lang="cs-CZ" dirty="0"/>
              <a:t/>
            </a:r>
            <a:br>
              <a:rPr lang="cs-CZ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Region aktivních a vzdělaných obyvatel, kteří mají k dispozici široké spektrum sportovních a volnočasových zařízení, sociálních služeb a kvalitní školství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Turisticky atraktivní region s funkční ekonomikou zaměřenou na využívání místních zdrojů, přírodního a kulturního dědictví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Region bez černých skládek a s dostatkem veřejné zeleně, moderní infrastrukturou umožňující způsoby dopravy šetrné k životnímu prostředí.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986" y="15949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44724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1143000"/>
          </a:xfrm>
        </p:spPr>
        <p:txBody>
          <a:bodyPr/>
          <a:lstStyle/>
          <a:p>
            <a:r>
              <a:rPr lang="cs-CZ" dirty="0" smtClean="0"/>
              <a:t>SCHÉMA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38950"/>
            <a:ext cx="7806784" cy="55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3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„Rozvoj území“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699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Zkvalitnit sítě místních komunikací, </a:t>
            </a:r>
            <a:r>
              <a:rPr lang="cs-CZ" sz="3600" u="sng" dirty="0"/>
              <a:t>zvýšit bezpečnost v dopravě a navýšit podíl </a:t>
            </a:r>
            <a:r>
              <a:rPr lang="cs-CZ" sz="3600" u="sng" dirty="0" smtClean="0"/>
              <a:t>alternativních </a:t>
            </a:r>
            <a:r>
              <a:rPr lang="cs-CZ" sz="3600" u="sng" dirty="0"/>
              <a:t>způsobů dopravy zejména cyklistické </a:t>
            </a:r>
            <a:endParaRPr lang="cs-CZ" sz="3600" u="sng" dirty="0" smtClean="0"/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Zlepšení současného stavu místních komunikací, rozšíření jejich sítě a zvýšení </a:t>
            </a:r>
            <a:r>
              <a:rPr lang="cs-CZ" dirty="0" smtClean="0"/>
              <a:t>bezpečnosti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Omezení osobní automobilové dopravy podporou </a:t>
            </a:r>
            <a:r>
              <a:rPr lang="cs-CZ" dirty="0" smtClean="0"/>
              <a:t>alternativních </a:t>
            </a:r>
            <a:r>
              <a:rPr lang="cs-CZ" dirty="0"/>
              <a:t>způsobů dopravy (především </a:t>
            </a:r>
            <a:r>
              <a:rPr lang="cs-CZ" dirty="0" err="1"/>
              <a:t>cyklodopravy</a:t>
            </a:r>
            <a:r>
              <a:rPr lang="cs-CZ" dirty="0"/>
              <a:t>) 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Vybudování obchvatů okolo Roudnice nad Labem a obce </a:t>
            </a:r>
            <a:r>
              <a:rPr lang="cs-CZ" dirty="0" err="1"/>
              <a:t>Předonín</a:t>
            </a:r>
            <a:r>
              <a:rPr lang="cs-CZ" dirty="0"/>
              <a:t> a mostu ve Štětí za účelem snížení </a:t>
            </a:r>
            <a:r>
              <a:rPr lang="cs-CZ" dirty="0" smtClean="0"/>
              <a:t>dopravní </a:t>
            </a:r>
            <a:r>
              <a:rPr lang="cs-CZ" dirty="0"/>
              <a:t>zátěže v centru měst a obcí a zvýšení dostupnosti celého regionu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192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„Rozvoj území“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600" u="sng" dirty="0"/>
              <a:t>Podpořit rozvoj venkovských oblastí včetně aktivit, vedoucích ke zvýšení kvality života a navázání na místní </a:t>
            </a:r>
            <a:r>
              <a:rPr lang="cs-CZ" sz="3600" u="sng" dirty="0" smtClean="0"/>
              <a:t>tradice</a:t>
            </a:r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Zlepšení stavu veřejných prostranství, podpora budování infrastruktury s důrazem na výsadbu </a:t>
            </a:r>
            <a:r>
              <a:rPr lang="cs-CZ" dirty="0" smtClean="0"/>
              <a:t>zeleně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Rozšíření nabídky volnočasových aktivit v </a:t>
            </a:r>
            <a:r>
              <a:rPr lang="cs-CZ" dirty="0" smtClean="0"/>
              <a:t>regionu a z</a:t>
            </a:r>
            <a:r>
              <a:rPr lang="cs-CZ" dirty="0" smtClean="0"/>
              <a:t>lepšení </a:t>
            </a:r>
            <a:r>
              <a:rPr lang="cs-CZ" dirty="0"/>
              <a:t>motivace vedoucích zájmových a sportovních </a:t>
            </a:r>
            <a:r>
              <a:rPr lang="cs-CZ" dirty="0" smtClean="0"/>
              <a:t>kroužků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Obnova </a:t>
            </a:r>
            <a:r>
              <a:rPr lang="cs-CZ" dirty="0"/>
              <a:t>kulturního dědictví venkova a jeho následné využití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780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 osy</a:t>
            </a:r>
            <a:br>
              <a:rPr lang="cs-CZ" dirty="0" smtClean="0"/>
            </a:br>
            <a:r>
              <a:rPr lang="cs-CZ" dirty="0" smtClean="0"/>
              <a:t>„Rozvoj území“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600" u="sng" dirty="0"/>
              <a:t>Obnovit a modernizovat města a zvýšit kvalitu veřejných služeb tak, aby města Podřipska odpovídala potřebám současné společnosti a zlepšila se životní úroveň jejich </a:t>
            </a:r>
            <a:r>
              <a:rPr lang="cs-CZ" sz="3600" u="sng" dirty="0" smtClean="0"/>
              <a:t>obyvatel</a:t>
            </a:r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Zlepšení stavu veřejných prostranství, podpora budování infrastruktury s důrazem na výsadbu </a:t>
            </a:r>
            <a:r>
              <a:rPr lang="cs-CZ" dirty="0" smtClean="0"/>
              <a:t>zeleně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Rozšíření nabídky volnočasových aktivit v </a:t>
            </a:r>
            <a:r>
              <a:rPr lang="cs-CZ" dirty="0" smtClean="0"/>
              <a:t>regionu a z</a:t>
            </a:r>
            <a:r>
              <a:rPr lang="cs-CZ" dirty="0" smtClean="0"/>
              <a:t>lepšení </a:t>
            </a:r>
            <a:r>
              <a:rPr lang="cs-CZ" dirty="0"/>
              <a:t>motivace vedoucích zájmových a sportovních </a:t>
            </a:r>
            <a:r>
              <a:rPr lang="cs-CZ" dirty="0" smtClean="0"/>
              <a:t>kroužků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Obnova </a:t>
            </a:r>
            <a:r>
              <a:rPr lang="cs-CZ" dirty="0"/>
              <a:t>kulturního dědictví měst Podřipska a jeho následné využití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1309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 šablona</Template>
  <TotalTime>51</TotalTime>
  <Words>653</Words>
  <Application>Microsoft Office PowerPoint</Application>
  <PresentationFormat>Předvádění na obrazovce (4:3)</PresentationFormat>
  <Paragraphs>156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MAS šablona</vt:lpstr>
      <vt:lpstr>2. setkání pracovní skupiny</vt:lpstr>
      <vt:lpstr>Souhrnná SWOT analýza Silné, slabé stránky</vt:lpstr>
      <vt:lpstr>Souhrnná SWOT analýza Příležitosti, hrozby</vt:lpstr>
      <vt:lpstr>VIZE STRATEGIE</vt:lpstr>
      <vt:lpstr>VIZE STRATEGIE</vt:lpstr>
      <vt:lpstr>SCHÉMA</vt:lpstr>
      <vt:lpstr>Dílčí cíl prioritní osy „Rozvoj území“</vt:lpstr>
      <vt:lpstr>Dílčí cíl prioritní osy „Rozvoj území“</vt:lpstr>
      <vt:lpstr>Dílčí cíl prioritní osy „Rozvoj území“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setkání pracovní skupiny</dc:title>
  <dc:creator>Pracovní</dc:creator>
  <cp:lastModifiedBy>Uživatel</cp:lastModifiedBy>
  <cp:revision>8</cp:revision>
  <dcterms:created xsi:type="dcterms:W3CDTF">2014-08-18T06:42:01Z</dcterms:created>
  <dcterms:modified xsi:type="dcterms:W3CDTF">2014-08-18T09:18:31Z</dcterms:modified>
</cp:coreProperties>
</file>